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Angsana New" panose="02020603050405020304" pitchFamily="18" charset="-34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Cordia New" panose="020B0304020202020204" pitchFamily="34" charset="-34"/>
      <p:regular r:id="rId23"/>
      <p:bold r:id="rId24"/>
      <p:italic r:id="rId25"/>
      <p:boldItalic r:id="rId26"/>
    </p:embeddedFont>
    <p:embeddedFont>
      <p:font typeface="Kanit" pitchFamily="2" charset="-34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600"/>
    <a:srgbClr val="40404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8" Type="http://schemas.openxmlformats.org/officeDocument/2006/relationships/slide" Target="slides/slide7.xml"/></Relationships>
</file>

<file path=ppt/media/hdphoto1.wdp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gif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jpg>
</file>

<file path=ppt/media/image5.jpeg>
</file>

<file path=ppt/media/image6.jp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E22F4-673E-4BE5-9470-8E21F22991AC}" type="datetimeFigureOut">
              <a:rPr lang="th-TH" smtClean="0"/>
              <a:t>17/03/65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1C345-A9AD-4E79-896A-39A104D4B96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32037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E22F4-673E-4BE5-9470-8E21F22991AC}" type="datetimeFigureOut">
              <a:rPr lang="th-TH" smtClean="0"/>
              <a:t>17/03/65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1C345-A9AD-4E79-896A-39A104D4B96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59899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E22F4-673E-4BE5-9470-8E21F22991AC}" type="datetimeFigureOut">
              <a:rPr lang="th-TH" smtClean="0"/>
              <a:t>17/03/65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1C345-A9AD-4E79-896A-39A104D4B96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96366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E22F4-673E-4BE5-9470-8E21F22991AC}" type="datetimeFigureOut">
              <a:rPr lang="th-TH" smtClean="0"/>
              <a:t>17/03/65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1C345-A9AD-4E79-896A-39A104D4B96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024047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E22F4-673E-4BE5-9470-8E21F22991AC}" type="datetimeFigureOut">
              <a:rPr lang="th-TH" smtClean="0"/>
              <a:t>17/03/65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1C345-A9AD-4E79-896A-39A104D4B96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78078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E22F4-673E-4BE5-9470-8E21F22991AC}" type="datetimeFigureOut">
              <a:rPr lang="th-TH" smtClean="0"/>
              <a:t>17/03/65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1C345-A9AD-4E79-896A-39A104D4B96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66275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E22F4-673E-4BE5-9470-8E21F22991AC}" type="datetimeFigureOut">
              <a:rPr lang="th-TH" smtClean="0"/>
              <a:t>17/03/65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1C345-A9AD-4E79-896A-39A104D4B96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0039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E22F4-673E-4BE5-9470-8E21F22991AC}" type="datetimeFigureOut">
              <a:rPr lang="th-TH" smtClean="0"/>
              <a:t>17/03/65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1C345-A9AD-4E79-896A-39A104D4B96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83227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E22F4-673E-4BE5-9470-8E21F22991AC}" type="datetimeFigureOut">
              <a:rPr lang="th-TH" smtClean="0"/>
              <a:t>17/03/65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1C345-A9AD-4E79-896A-39A104D4B96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04105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E22F4-673E-4BE5-9470-8E21F22991AC}" type="datetimeFigureOut">
              <a:rPr lang="th-TH" smtClean="0"/>
              <a:t>17/03/65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1C345-A9AD-4E79-896A-39A104D4B96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020195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E22F4-673E-4BE5-9470-8E21F22991AC}" type="datetimeFigureOut">
              <a:rPr lang="th-TH" smtClean="0"/>
              <a:t>17/03/65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1C345-A9AD-4E79-896A-39A104D4B96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91842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E22F4-673E-4BE5-9470-8E21F22991AC}" type="datetimeFigureOut">
              <a:rPr lang="th-TH" smtClean="0"/>
              <a:t>17/03/65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31C345-A9AD-4E79-896A-39A104D4B96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6411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gi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สี่เหลี่ยมผืนผ้า 4">
            <a:extLst>
              <a:ext uri="{FF2B5EF4-FFF2-40B4-BE49-F238E27FC236}">
                <a16:creationId xmlns:a16="http://schemas.microsoft.com/office/drawing/2014/main" id="{A3815367-3B2B-4AD0-9C46-5F7A13328B04}"/>
              </a:ext>
            </a:extLst>
          </p:cNvPr>
          <p:cNvSpPr/>
          <p:nvPr/>
        </p:nvSpPr>
        <p:spPr>
          <a:xfrm>
            <a:off x="5243805" y="1222309"/>
            <a:ext cx="6344816" cy="1931438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" name="สี่เหลี่ยมผืนผ้า 3">
            <a:extLst>
              <a:ext uri="{FF2B5EF4-FFF2-40B4-BE49-F238E27FC236}">
                <a16:creationId xmlns:a16="http://schemas.microsoft.com/office/drawing/2014/main" id="{A2CFAF65-B058-4355-A2B7-4DC552825096}"/>
              </a:ext>
            </a:extLst>
          </p:cNvPr>
          <p:cNvSpPr/>
          <p:nvPr/>
        </p:nvSpPr>
        <p:spPr>
          <a:xfrm>
            <a:off x="5839882" y="1353137"/>
            <a:ext cx="535915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th-TH" sz="3600" dirty="0">
                <a:solidFill>
                  <a:schemeClr val="bg1"/>
                </a:solidFill>
                <a:latin typeface="Kanit" pitchFamily="2" charset="-34"/>
                <a:cs typeface="Kanit" pitchFamily="2" charset="-34"/>
              </a:rPr>
              <a:t>การแปลโปรแกรม</a:t>
            </a:r>
            <a:r>
              <a:rPr lang="th-TH" sz="3600" dirty="0">
                <a:solidFill>
                  <a:srgbClr val="FFC000"/>
                </a:solidFill>
                <a:latin typeface="Kanit" pitchFamily="2" charset="-34"/>
                <a:cs typeface="Kanit" pitchFamily="2" charset="-34"/>
              </a:rPr>
              <a:t>ข้ามเครื่อง</a:t>
            </a:r>
            <a:br>
              <a:rPr lang="th-TH" sz="3600" dirty="0">
                <a:solidFill>
                  <a:srgbClr val="FFC000"/>
                </a:solidFill>
                <a:latin typeface="Kanit" pitchFamily="2" charset="-34"/>
                <a:cs typeface="Kanit" pitchFamily="2" charset="-34"/>
              </a:rPr>
            </a:br>
            <a:r>
              <a:rPr lang="th-TH" sz="3600" dirty="0">
                <a:solidFill>
                  <a:schemeClr val="bg1"/>
                </a:solidFill>
                <a:latin typeface="Kanit" pitchFamily="2" charset="-34"/>
                <a:cs typeface="Kanit" pitchFamily="2" charset="-34"/>
              </a:rPr>
              <a:t>สำหรับระบบฝังตัว</a:t>
            </a:r>
          </a:p>
        </p:txBody>
      </p:sp>
      <p:sp>
        <p:nvSpPr>
          <p:cNvPr id="6" name="สี่เหลี่ยมผืนผ้า 5">
            <a:extLst>
              <a:ext uri="{FF2B5EF4-FFF2-40B4-BE49-F238E27FC236}">
                <a16:creationId xmlns:a16="http://schemas.microsoft.com/office/drawing/2014/main" id="{FE66A35F-ECEF-45FC-B430-94BA089B0AAF}"/>
              </a:ext>
            </a:extLst>
          </p:cNvPr>
          <p:cNvSpPr/>
          <p:nvPr/>
        </p:nvSpPr>
        <p:spPr>
          <a:xfrm>
            <a:off x="6521784" y="2732253"/>
            <a:ext cx="37888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Cross Compiler for Embedded Systems</a:t>
            </a:r>
            <a:endParaRPr lang="th-TH" dirty="0">
              <a:solidFill>
                <a:schemeClr val="bg1"/>
              </a:solidFill>
            </a:endParaRPr>
          </a:p>
        </p:txBody>
      </p:sp>
      <p:cxnSp>
        <p:nvCxnSpPr>
          <p:cNvPr id="8" name="ตัวเชื่อมต่อตรง 7">
            <a:extLst>
              <a:ext uri="{FF2B5EF4-FFF2-40B4-BE49-F238E27FC236}">
                <a16:creationId xmlns:a16="http://schemas.microsoft.com/office/drawing/2014/main" id="{1515924A-5054-407B-999C-A64A1582FD75}"/>
              </a:ext>
            </a:extLst>
          </p:cNvPr>
          <p:cNvCxnSpPr/>
          <p:nvPr/>
        </p:nvCxnSpPr>
        <p:spPr>
          <a:xfrm>
            <a:off x="5728997" y="2612460"/>
            <a:ext cx="5374432" cy="0"/>
          </a:xfrm>
          <a:prstGeom prst="line">
            <a:avLst/>
          </a:prstGeom>
          <a:ln w="66675" cap="rnd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สี่เหลี่ยมผืนผ้า 8">
            <a:extLst>
              <a:ext uri="{FF2B5EF4-FFF2-40B4-BE49-F238E27FC236}">
                <a16:creationId xmlns:a16="http://schemas.microsoft.com/office/drawing/2014/main" id="{F4DBB229-BAEC-4767-A960-B0C197937937}"/>
              </a:ext>
            </a:extLst>
          </p:cNvPr>
          <p:cNvSpPr/>
          <p:nvPr/>
        </p:nvSpPr>
        <p:spPr>
          <a:xfrm>
            <a:off x="4982546" y="1222309"/>
            <a:ext cx="195943" cy="1931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" name="สี่เหลี่ยมผืนผ้า 12">
            <a:extLst>
              <a:ext uri="{FF2B5EF4-FFF2-40B4-BE49-F238E27FC236}">
                <a16:creationId xmlns:a16="http://schemas.microsoft.com/office/drawing/2014/main" id="{257ADD36-4F9B-476E-8370-C61BA7D750F9}"/>
              </a:ext>
            </a:extLst>
          </p:cNvPr>
          <p:cNvSpPr/>
          <p:nvPr/>
        </p:nvSpPr>
        <p:spPr>
          <a:xfrm>
            <a:off x="8626627" y="4402845"/>
            <a:ext cx="2912232" cy="14080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นายชานน  หลีนายน้ำ 	</a:t>
            </a:r>
            <a:b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</a:br>
            <a: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รหัส 162404140</a:t>
            </a:r>
            <a:r>
              <a:rPr lang="th-TH" dirty="0">
                <a:solidFill>
                  <a:srgbClr val="FFC000"/>
                </a:solidFill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010</a:t>
            </a:r>
            <a:endParaRPr lang="en-US" dirty="0">
              <a:latin typeface="Kanit" pitchFamily="2" charset="-34"/>
              <a:ea typeface="Cordia New" panose="020B0304020202020204" pitchFamily="34" charset="-34"/>
              <a:cs typeface="Kanit" pitchFamily="2" charset="-34"/>
            </a:endParaRPr>
          </a:p>
          <a:p>
            <a:pPr>
              <a:lnSpc>
                <a:spcPct val="200000"/>
              </a:lnSpc>
              <a:spcAft>
                <a:spcPts val="0"/>
              </a:spcAft>
            </a:pPr>
            <a:r>
              <a:rPr lang="en-US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 </a:t>
            </a:r>
            <a:endParaRPr lang="en-US" dirty="0">
              <a:effectLst/>
              <a:latin typeface="Kanit" pitchFamily="2" charset="-34"/>
              <a:ea typeface="Cordia New" panose="020B0304020202020204" pitchFamily="34" charset="-34"/>
              <a:cs typeface="Kanit" pitchFamily="2" charset="-34"/>
            </a:endParaRPr>
          </a:p>
        </p:txBody>
      </p:sp>
      <p:sp>
        <p:nvSpPr>
          <p:cNvPr id="14" name="สี่เหลี่ยมผืนผ้า 13">
            <a:extLst>
              <a:ext uri="{FF2B5EF4-FFF2-40B4-BE49-F238E27FC236}">
                <a16:creationId xmlns:a16="http://schemas.microsoft.com/office/drawing/2014/main" id="{83A4CF36-9EDB-460D-AB98-8F56A0C6A33F}"/>
              </a:ext>
            </a:extLst>
          </p:cNvPr>
          <p:cNvSpPr/>
          <p:nvPr/>
        </p:nvSpPr>
        <p:spPr>
          <a:xfrm>
            <a:off x="3210813" y="4402845"/>
            <a:ext cx="2559698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นายกอมารุดดีน บูเก็ม    </a:t>
            </a:r>
            <a:b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</a:br>
            <a: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รหัส 162404140</a:t>
            </a:r>
            <a:r>
              <a:rPr lang="th-TH" dirty="0">
                <a:solidFill>
                  <a:srgbClr val="FFC000"/>
                </a:solidFill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038</a:t>
            </a:r>
            <a:endParaRPr lang="en-US" dirty="0">
              <a:solidFill>
                <a:srgbClr val="FFC000"/>
              </a:solidFill>
              <a:latin typeface="Kanit" pitchFamily="2" charset="-34"/>
              <a:ea typeface="Cordia New" panose="020B0304020202020204" pitchFamily="34" charset="-34"/>
              <a:cs typeface="Kanit" pitchFamily="2" charset="-34"/>
            </a:endParaRPr>
          </a:p>
        </p:txBody>
      </p:sp>
      <p:pic>
        <p:nvPicPr>
          <p:cNvPr id="15" name="Picture 2" descr="ไม่มีคำอธิบายรูปภาพ">
            <a:extLst>
              <a:ext uri="{FF2B5EF4-FFF2-40B4-BE49-F238E27FC236}">
                <a16:creationId xmlns:a16="http://schemas.microsoft.com/office/drawing/2014/main" id="{F5ADC4BF-4DFD-403B-98A5-2410B560F7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" t="1766" r="-368" b="21031"/>
          <a:stretch/>
        </p:blipFill>
        <p:spPr bwMode="auto">
          <a:xfrm>
            <a:off x="1348373" y="4161342"/>
            <a:ext cx="1396640" cy="1438120"/>
          </a:xfrm>
          <a:prstGeom prst="ellipse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ตัวเชื่อมต่อตรง 16">
            <a:extLst>
              <a:ext uri="{FF2B5EF4-FFF2-40B4-BE49-F238E27FC236}">
                <a16:creationId xmlns:a16="http://schemas.microsoft.com/office/drawing/2014/main" id="{BB1C7A74-8D54-4F50-8C7A-CD23A8876223}"/>
              </a:ext>
            </a:extLst>
          </p:cNvPr>
          <p:cNvCxnSpPr/>
          <p:nvPr/>
        </p:nvCxnSpPr>
        <p:spPr>
          <a:xfrm>
            <a:off x="3041779" y="4449500"/>
            <a:ext cx="0" cy="888705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ตัวเชื่อมต่อตรง 17">
            <a:extLst>
              <a:ext uri="{FF2B5EF4-FFF2-40B4-BE49-F238E27FC236}">
                <a16:creationId xmlns:a16="http://schemas.microsoft.com/office/drawing/2014/main" id="{E9A3F4CB-CBA4-42D6-B64D-E404447EE0A7}"/>
              </a:ext>
            </a:extLst>
          </p:cNvPr>
          <p:cNvCxnSpPr/>
          <p:nvPr/>
        </p:nvCxnSpPr>
        <p:spPr>
          <a:xfrm>
            <a:off x="8503291" y="4452607"/>
            <a:ext cx="0" cy="888705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1" name="รูปภาพ 20">
            <a:extLst>
              <a:ext uri="{FF2B5EF4-FFF2-40B4-BE49-F238E27FC236}">
                <a16:creationId xmlns:a16="http://schemas.microsoft.com/office/drawing/2014/main" id="{34E8EF4C-020E-46A8-8EF9-1E0AA8EA5E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783" r="12580"/>
          <a:stretch/>
        </p:blipFill>
        <p:spPr>
          <a:xfrm>
            <a:off x="6749881" y="4161342"/>
            <a:ext cx="1472685" cy="1438120"/>
          </a:xfrm>
          <a:prstGeom prst="ellipse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84410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ลูกศร: รูปห้าเหลี่ยม 5">
            <a:extLst>
              <a:ext uri="{FF2B5EF4-FFF2-40B4-BE49-F238E27FC236}">
                <a16:creationId xmlns:a16="http://schemas.microsoft.com/office/drawing/2014/main" id="{E55B99C7-F35A-4D14-BDEA-17B4491D4B2F}"/>
              </a:ext>
            </a:extLst>
          </p:cNvPr>
          <p:cNvSpPr/>
          <p:nvPr/>
        </p:nvSpPr>
        <p:spPr>
          <a:xfrm rot="10800000">
            <a:off x="10148598" y="111966"/>
            <a:ext cx="2177140" cy="727787"/>
          </a:xfrm>
          <a:prstGeom prst="homePlate">
            <a:avLst>
              <a:gd name="adj" fmla="val 57519"/>
            </a:avLst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ลูกศร: รูปห้าเหลี่ยม 6">
            <a:extLst>
              <a:ext uri="{FF2B5EF4-FFF2-40B4-BE49-F238E27FC236}">
                <a16:creationId xmlns:a16="http://schemas.microsoft.com/office/drawing/2014/main" id="{58CB55F4-CFC4-4C66-8FBE-5F66D50993E5}"/>
              </a:ext>
            </a:extLst>
          </p:cNvPr>
          <p:cNvSpPr/>
          <p:nvPr/>
        </p:nvSpPr>
        <p:spPr>
          <a:xfrm rot="10800000">
            <a:off x="10170367" y="167952"/>
            <a:ext cx="2177140" cy="727787"/>
          </a:xfrm>
          <a:prstGeom prst="homePlate">
            <a:avLst>
              <a:gd name="adj" fmla="val 5751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D2080B67-E2D0-40EF-8013-7F7C0A740FC4}"/>
              </a:ext>
            </a:extLst>
          </p:cNvPr>
          <p:cNvSpPr txBox="1"/>
          <p:nvPr/>
        </p:nvSpPr>
        <p:spPr>
          <a:xfrm>
            <a:off x="270587" y="70180"/>
            <a:ext cx="8996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5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10</a:t>
            </a:r>
          </a:p>
        </p:txBody>
      </p:sp>
      <p:sp>
        <p:nvSpPr>
          <p:cNvPr id="2" name="กล่องข้อความ 1">
            <a:extLst>
              <a:ext uri="{FF2B5EF4-FFF2-40B4-BE49-F238E27FC236}">
                <a16:creationId xmlns:a16="http://schemas.microsoft.com/office/drawing/2014/main" id="{9B94A5DB-585E-4CD1-AF37-FB0B6E3D99F0}"/>
              </a:ext>
            </a:extLst>
          </p:cNvPr>
          <p:cNvSpPr txBox="1"/>
          <p:nvPr/>
        </p:nvSpPr>
        <p:spPr>
          <a:xfrm>
            <a:off x="2939143" y="603353"/>
            <a:ext cx="43284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200" b="1" dirty="0">
                <a:latin typeface="Kanit" pitchFamily="2" charset="-34"/>
                <a:cs typeface="Kanit" pitchFamily="2" charset="-34"/>
              </a:rPr>
              <a:t>ประโยชน์ที่คาดว่าจะได้รับ</a:t>
            </a:r>
            <a:endParaRPr lang="th-TH" sz="3200" dirty="0">
              <a:latin typeface="Kanit" pitchFamily="2" charset="-34"/>
              <a:cs typeface="Kanit" pitchFamily="2" charset="-34"/>
            </a:endParaRPr>
          </a:p>
        </p:txBody>
      </p:sp>
      <p:sp>
        <p:nvSpPr>
          <p:cNvPr id="4" name="สี่เหลี่ยมผืนผ้า 3">
            <a:extLst>
              <a:ext uri="{FF2B5EF4-FFF2-40B4-BE49-F238E27FC236}">
                <a16:creationId xmlns:a16="http://schemas.microsoft.com/office/drawing/2014/main" id="{21E07C4B-08ED-457D-96DA-FEB92E4E7C59}"/>
              </a:ext>
            </a:extLst>
          </p:cNvPr>
          <p:cNvSpPr/>
          <p:nvPr/>
        </p:nvSpPr>
        <p:spPr>
          <a:xfrm>
            <a:off x="2939143" y="1720840"/>
            <a:ext cx="7122367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171450" algn="l"/>
              </a:tabLst>
            </a:pPr>
            <a:r>
              <a:rPr lang="th-TH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ตรวจสอบข้อผิดพลาดของชุดโปรแกรมต้นฉบับ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nit" pitchFamily="2" charset="-34"/>
              <a:ea typeface="Cordia New" panose="020B0304020202020204" pitchFamily="34" charset="-34"/>
              <a:cs typeface="Kanit" pitchFamily="2" charset="-34"/>
            </a:endParaRPr>
          </a:p>
          <a:p>
            <a:pPr marL="285750" indent="-285750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171450" algn="l"/>
              </a:tabLst>
            </a:pPr>
            <a:r>
              <a:rPr lang="th-TH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แปลแฟ้มชุดโปรแกรมต้นฉบับให้เป็นแฟ้มเลขฐานสิบหก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nit" pitchFamily="2" charset="-34"/>
              <a:ea typeface="Cordia New" panose="020B0304020202020204" pitchFamily="34" charset="-34"/>
              <a:cs typeface="Kanit" pitchFamily="2" charset="-34"/>
            </a:endParaRPr>
          </a:p>
          <a:p>
            <a:pPr marL="285750" indent="-285750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171450" algn="l"/>
              </a:tabLst>
            </a:pPr>
            <a:r>
              <a:rPr lang="th-TH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บรรจุขึ้นแฟ้มเลขฐานสิบหกไปยังส่วนต่อประสาน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nit" pitchFamily="2" charset="-34"/>
              <a:ea typeface="Cordia New" panose="020B0304020202020204" pitchFamily="34" charset="-34"/>
              <a:cs typeface="Kanit" pitchFamily="2" charset="-34"/>
            </a:endParaRPr>
          </a:p>
        </p:txBody>
      </p:sp>
      <p:pic>
        <p:nvPicPr>
          <p:cNvPr id="9218" name="Picture 2" descr="ผลประโยชน์, บริษัท, ข้อมูล png - png ผลประโยชน์, บริษัท, ข้อมูล icon vector">
            <a:extLst>
              <a:ext uri="{FF2B5EF4-FFF2-40B4-BE49-F238E27FC236}">
                <a16:creationId xmlns:a16="http://schemas.microsoft.com/office/drawing/2014/main" id="{7D3F91C4-6AE9-483A-A955-756E465F09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222" b="90000" l="10000" r="90000">
                        <a14:foregroundMark x1="26444" y1="36222" x2="26444" y2="36222"/>
                        <a14:foregroundMark x1="26444" y1="32111" x2="28222" y2="37556"/>
                        <a14:foregroundMark x1="30444" y1="32000" x2="30333" y2="42556"/>
                        <a14:foregroundMark x1="42889" y1="22444" x2="43444" y2="51333"/>
                        <a14:foregroundMark x1="43444" y1="51333" x2="42889" y2="53889"/>
                        <a14:foregroundMark x1="56444" y1="11000" x2="57556" y2="35556"/>
                        <a14:foregroundMark x1="54333" y1="10667" x2="60000" y2="9222"/>
                        <a14:foregroundMark x1="52000" y1="47111" x2="52000" y2="48667"/>
                        <a14:foregroundMark x1="51778" y1="50111" x2="51778" y2="50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0837" y="3058886"/>
            <a:ext cx="3631163" cy="3631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25 ประโยชน์ของน้ำ ! วิธีดื่มน้ำอย่างถูกวิธี และโทษของน้ำ !">
            <a:extLst>
              <a:ext uri="{FF2B5EF4-FFF2-40B4-BE49-F238E27FC236}">
                <a16:creationId xmlns:a16="http://schemas.microsoft.com/office/drawing/2014/main" id="{8891FEC8-0767-4CE4-8FB6-F6E953214E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170" y="3652935"/>
            <a:ext cx="2623125" cy="2256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8226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ขอบคุณ PNG การเก็บภาพสำหรับการดาวน์โหลดฟรี - crazypng-PNG  ภาพฟรีดาวน์โหลด-crazypng-PNG ภาพฟรีดาวน์โหลด">
            <a:extLst>
              <a:ext uri="{FF2B5EF4-FFF2-40B4-BE49-F238E27FC236}">
                <a16:creationId xmlns:a16="http://schemas.microsoft.com/office/drawing/2014/main" id="{ED69019C-CE6D-4C26-8DE1-7274CFFE5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ขอบคุณ PNG การเก็บภาพสำหรับการดาวน์โหลดฟรี - crazypng-PNG  ภาพฟรีดาวน์โหลด-crazypng-PNG ภาพฟรีดาวน์โหลด">
            <a:extLst>
              <a:ext uri="{FF2B5EF4-FFF2-40B4-BE49-F238E27FC236}">
                <a16:creationId xmlns:a16="http://schemas.microsoft.com/office/drawing/2014/main" id="{FA7EB5FE-1AA8-4B5C-8470-5DFC891D4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30627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สี่เหลี่ยมผืนผ้า 1">
            <a:extLst>
              <a:ext uri="{FF2B5EF4-FFF2-40B4-BE49-F238E27FC236}">
                <a16:creationId xmlns:a16="http://schemas.microsoft.com/office/drawing/2014/main" id="{A3C93DBE-24E1-445E-94CE-C1A6B066C8BF}"/>
              </a:ext>
            </a:extLst>
          </p:cNvPr>
          <p:cNvSpPr/>
          <p:nvPr/>
        </p:nvSpPr>
        <p:spPr>
          <a:xfrm>
            <a:off x="0" y="0"/>
            <a:ext cx="3023118" cy="1614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585054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ลูกศร: รูปห้าเหลี่ยม 5">
            <a:extLst>
              <a:ext uri="{FF2B5EF4-FFF2-40B4-BE49-F238E27FC236}">
                <a16:creationId xmlns:a16="http://schemas.microsoft.com/office/drawing/2014/main" id="{E55B99C7-F35A-4D14-BDEA-17B4491D4B2F}"/>
              </a:ext>
            </a:extLst>
          </p:cNvPr>
          <p:cNvSpPr/>
          <p:nvPr/>
        </p:nvSpPr>
        <p:spPr>
          <a:xfrm rot="10800000">
            <a:off x="9797142" y="111968"/>
            <a:ext cx="2528596" cy="727787"/>
          </a:xfrm>
          <a:prstGeom prst="homePlate">
            <a:avLst>
              <a:gd name="adj" fmla="val 57519"/>
            </a:avLst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ลูกศร: รูปห้าเหลี่ยม 6">
            <a:extLst>
              <a:ext uri="{FF2B5EF4-FFF2-40B4-BE49-F238E27FC236}">
                <a16:creationId xmlns:a16="http://schemas.microsoft.com/office/drawing/2014/main" id="{58CB55F4-CFC4-4C66-8FBE-5F66D50993E5}"/>
              </a:ext>
            </a:extLst>
          </p:cNvPr>
          <p:cNvSpPr/>
          <p:nvPr/>
        </p:nvSpPr>
        <p:spPr>
          <a:xfrm rot="10800000">
            <a:off x="9818911" y="167954"/>
            <a:ext cx="2528596" cy="727787"/>
          </a:xfrm>
          <a:prstGeom prst="homePlate">
            <a:avLst>
              <a:gd name="adj" fmla="val 5751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D2080B67-E2D0-40EF-8013-7F7C0A740FC4}"/>
              </a:ext>
            </a:extLst>
          </p:cNvPr>
          <p:cNvSpPr txBox="1"/>
          <p:nvPr/>
        </p:nvSpPr>
        <p:spPr>
          <a:xfrm>
            <a:off x="419877" y="14196"/>
            <a:ext cx="5469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5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2</a:t>
            </a:r>
          </a:p>
        </p:txBody>
      </p:sp>
      <p:sp>
        <p:nvSpPr>
          <p:cNvPr id="9" name="กล่องข้อความ 8">
            <a:extLst>
              <a:ext uri="{FF2B5EF4-FFF2-40B4-BE49-F238E27FC236}">
                <a16:creationId xmlns:a16="http://schemas.microsoft.com/office/drawing/2014/main" id="{97DD0842-3A78-4DED-BC69-641E4EA61F53}"/>
              </a:ext>
            </a:extLst>
          </p:cNvPr>
          <p:cNvSpPr txBox="1"/>
          <p:nvPr/>
        </p:nvSpPr>
        <p:spPr>
          <a:xfrm>
            <a:off x="10328988" y="347181"/>
            <a:ext cx="1693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อาจารย์ที่ปรึกษา</a:t>
            </a:r>
          </a:p>
        </p:txBody>
      </p:sp>
      <p:grpSp>
        <p:nvGrpSpPr>
          <p:cNvPr id="15" name="กลุ่ม 14">
            <a:extLst>
              <a:ext uri="{FF2B5EF4-FFF2-40B4-BE49-F238E27FC236}">
                <a16:creationId xmlns:a16="http://schemas.microsoft.com/office/drawing/2014/main" id="{67E5E3C6-5C30-4904-9752-699BDA3900E9}"/>
              </a:ext>
            </a:extLst>
          </p:cNvPr>
          <p:cNvGrpSpPr/>
          <p:nvPr/>
        </p:nvGrpSpPr>
        <p:grpSpPr>
          <a:xfrm>
            <a:off x="6941107" y="1752268"/>
            <a:ext cx="3215263" cy="3912215"/>
            <a:chOff x="2102284" y="1565655"/>
            <a:chExt cx="3215263" cy="3912215"/>
          </a:xfrm>
        </p:grpSpPr>
        <p:sp>
          <p:nvSpPr>
            <p:cNvPr id="10" name="สี่เหลี่ยมผืนผ้ามุมมน 3">
              <a:extLst>
                <a:ext uri="{FF2B5EF4-FFF2-40B4-BE49-F238E27FC236}">
                  <a16:creationId xmlns:a16="http://schemas.microsoft.com/office/drawing/2014/main" id="{79D3D925-4078-4CFC-8983-888DDA1EEEB9}"/>
                </a:ext>
              </a:extLst>
            </p:cNvPr>
            <p:cNvSpPr/>
            <p:nvPr/>
          </p:nvSpPr>
          <p:spPr>
            <a:xfrm>
              <a:off x="2102284" y="5040672"/>
              <a:ext cx="3215263" cy="437198"/>
            </a:xfrm>
            <a:prstGeom prst="roundRect">
              <a:avLst>
                <a:gd name="adj" fmla="val 27106"/>
              </a:avLst>
            </a:prstGeom>
            <a:solidFill>
              <a:srgbClr val="404040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th-TH" b="0" i="0" dirty="0">
                  <a:solidFill>
                    <a:schemeClr val="bg1"/>
                  </a:solidFill>
                  <a:effectLst/>
                  <a:latin typeface="Kanit" pitchFamily="2" charset="-34"/>
                  <a:cs typeface="Kanit" pitchFamily="2" charset="-34"/>
                </a:rPr>
                <a:t>อาจารย์</a:t>
              </a:r>
              <a:r>
                <a:rPr lang="en-US" b="0" i="0" dirty="0">
                  <a:solidFill>
                    <a:schemeClr val="bg1"/>
                  </a:solidFill>
                  <a:effectLst/>
                  <a:latin typeface="Kanit" pitchFamily="2" charset="-34"/>
                  <a:cs typeface="Kanit" pitchFamily="2" charset="-34"/>
                </a:rPr>
                <a:t> </a:t>
              </a:r>
              <a:r>
                <a:rPr lang="th-TH" b="0" i="0" dirty="0">
                  <a:solidFill>
                    <a:schemeClr val="bg1"/>
                  </a:solidFill>
                  <a:effectLst/>
                  <a:latin typeface="Kanit" pitchFamily="2" charset="-34"/>
                  <a:cs typeface="Kanit" pitchFamily="2" charset="-34"/>
                </a:rPr>
                <a:t>ณัฐพล  หนูฤทธิ</a:t>
              </a:r>
              <a:endParaRPr lang="en-US" dirty="0">
                <a:solidFill>
                  <a:schemeClr val="bg1"/>
                </a:solidFill>
                <a:latin typeface="Kanit" pitchFamily="2" charset="-34"/>
                <a:cs typeface="Kanit" pitchFamily="2" charset="-34"/>
              </a:endParaRPr>
            </a:p>
          </p:txBody>
        </p:sp>
        <p:pic>
          <p:nvPicPr>
            <p:cNvPr id="12" name="รูปภาพ 11">
              <a:extLst>
                <a:ext uri="{FF2B5EF4-FFF2-40B4-BE49-F238E27FC236}">
                  <a16:creationId xmlns:a16="http://schemas.microsoft.com/office/drawing/2014/main" id="{AF1AEF28-B2F5-4E50-A355-EF9CE083C1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98806" y="1565655"/>
              <a:ext cx="2022218" cy="303332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grpSp>
        <p:nvGrpSpPr>
          <p:cNvPr id="14" name="กลุ่ม 13">
            <a:extLst>
              <a:ext uri="{FF2B5EF4-FFF2-40B4-BE49-F238E27FC236}">
                <a16:creationId xmlns:a16="http://schemas.microsoft.com/office/drawing/2014/main" id="{8AC26143-A882-44C4-A50C-59A20A02CDC3}"/>
              </a:ext>
            </a:extLst>
          </p:cNvPr>
          <p:cNvGrpSpPr/>
          <p:nvPr/>
        </p:nvGrpSpPr>
        <p:grpSpPr>
          <a:xfrm>
            <a:off x="2141670" y="1752268"/>
            <a:ext cx="3215263" cy="3913688"/>
            <a:chOff x="7170074" y="1564182"/>
            <a:chExt cx="3215263" cy="3913688"/>
          </a:xfrm>
        </p:grpSpPr>
        <p:pic>
          <p:nvPicPr>
            <p:cNvPr id="11" name="รูปภาพ 10">
              <a:extLst>
                <a:ext uri="{FF2B5EF4-FFF2-40B4-BE49-F238E27FC236}">
                  <a16:creationId xmlns:a16="http://schemas.microsoft.com/office/drawing/2014/main" id="{D42242A9-23E6-47D2-BC68-413D001862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6106" y="1564182"/>
              <a:ext cx="2023201" cy="303480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3" name="สี่เหลี่ยมผืนผ้ามุมมน 7">
              <a:extLst>
                <a:ext uri="{FF2B5EF4-FFF2-40B4-BE49-F238E27FC236}">
                  <a16:creationId xmlns:a16="http://schemas.microsoft.com/office/drawing/2014/main" id="{80A28D64-92E5-430B-91E0-C7543D12DD5C}"/>
                </a:ext>
              </a:extLst>
            </p:cNvPr>
            <p:cNvSpPr/>
            <p:nvPr/>
          </p:nvSpPr>
          <p:spPr>
            <a:xfrm>
              <a:off x="7170074" y="5040672"/>
              <a:ext cx="3215263" cy="437198"/>
            </a:xfrm>
            <a:prstGeom prst="roundRect">
              <a:avLst>
                <a:gd name="adj" fmla="val 27106"/>
              </a:avLst>
            </a:prstGeom>
            <a:solidFill>
              <a:srgbClr val="404040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th-TH" b="0" i="0" dirty="0">
                  <a:solidFill>
                    <a:schemeClr val="bg1"/>
                  </a:solidFill>
                  <a:effectLst/>
                  <a:latin typeface="Kanit" pitchFamily="2" charset="-34"/>
                  <a:cs typeface="Kanit" pitchFamily="2" charset="-34"/>
                </a:rPr>
                <a:t>อาจารย์</a:t>
              </a:r>
              <a:r>
                <a:rPr lang="en-US" b="0" i="0" dirty="0">
                  <a:solidFill>
                    <a:schemeClr val="bg1"/>
                  </a:solidFill>
                  <a:effectLst/>
                  <a:latin typeface="Kanit" pitchFamily="2" charset="-34"/>
                  <a:cs typeface="Kanit" pitchFamily="2" charset="-34"/>
                </a:rPr>
                <a:t> </a:t>
              </a:r>
              <a:r>
                <a:rPr lang="th-TH" b="0" i="0" dirty="0">
                  <a:solidFill>
                    <a:schemeClr val="bg1"/>
                  </a:solidFill>
                  <a:effectLst/>
                  <a:latin typeface="Kanit" pitchFamily="2" charset="-34"/>
                  <a:cs typeface="Kanit" pitchFamily="2" charset="-34"/>
                </a:rPr>
                <a:t>สิทธิโชค อุ่นแก้ว </a:t>
              </a:r>
              <a:endParaRPr lang="en-US" dirty="0">
                <a:solidFill>
                  <a:schemeClr val="bg1"/>
                </a:solidFill>
                <a:latin typeface="Kanit" pitchFamily="2" charset="-34"/>
                <a:cs typeface="Kanit" pitchFamily="2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1690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ลูกศร: รูปห้าเหลี่ยม 5">
            <a:extLst>
              <a:ext uri="{FF2B5EF4-FFF2-40B4-BE49-F238E27FC236}">
                <a16:creationId xmlns:a16="http://schemas.microsoft.com/office/drawing/2014/main" id="{E55B99C7-F35A-4D14-BDEA-17B4491D4B2F}"/>
              </a:ext>
            </a:extLst>
          </p:cNvPr>
          <p:cNvSpPr/>
          <p:nvPr/>
        </p:nvSpPr>
        <p:spPr>
          <a:xfrm rot="10800000">
            <a:off x="9797142" y="111968"/>
            <a:ext cx="2528596" cy="727787"/>
          </a:xfrm>
          <a:prstGeom prst="homePlate">
            <a:avLst>
              <a:gd name="adj" fmla="val 57519"/>
            </a:avLst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ลูกศร: รูปห้าเหลี่ยม 6">
            <a:extLst>
              <a:ext uri="{FF2B5EF4-FFF2-40B4-BE49-F238E27FC236}">
                <a16:creationId xmlns:a16="http://schemas.microsoft.com/office/drawing/2014/main" id="{58CB55F4-CFC4-4C66-8FBE-5F66D50993E5}"/>
              </a:ext>
            </a:extLst>
          </p:cNvPr>
          <p:cNvSpPr/>
          <p:nvPr/>
        </p:nvSpPr>
        <p:spPr>
          <a:xfrm rot="10800000">
            <a:off x="9818911" y="167954"/>
            <a:ext cx="2528596" cy="727787"/>
          </a:xfrm>
          <a:prstGeom prst="homePlate">
            <a:avLst>
              <a:gd name="adj" fmla="val 5751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D2080B67-E2D0-40EF-8013-7F7C0A740FC4}"/>
              </a:ext>
            </a:extLst>
          </p:cNvPr>
          <p:cNvSpPr txBox="1"/>
          <p:nvPr/>
        </p:nvSpPr>
        <p:spPr>
          <a:xfrm>
            <a:off x="419877" y="14196"/>
            <a:ext cx="5549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5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3</a:t>
            </a:r>
          </a:p>
        </p:txBody>
      </p:sp>
      <p:sp>
        <p:nvSpPr>
          <p:cNvPr id="9" name="กล่องข้อความ 8">
            <a:extLst>
              <a:ext uri="{FF2B5EF4-FFF2-40B4-BE49-F238E27FC236}">
                <a16:creationId xmlns:a16="http://schemas.microsoft.com/office/drawing/2014/main" id="{97DD0842-3A78-4DED-BC69-641E4EA61F53}"/>
              </a:ext>
            </a:extLst>
          </p:cNvPr>
          <p:cNvSpPr txBox="1"/>
          <p:nvPr/>
        </p:nvSpPr>
        <p:spPr>
          <a:xfrm>
            <a:off x="10151699" y="347181"/>
            <a:ext cx="2010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ความสำคัญและที่มา</a:t>
            </a:r>
          </a:p>
        </p:txBody>
      </p:sp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7DF21C41-47E3-4410-B86E-9C4DD74360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0434" y="975145"/>
            <a:ext cx="4748291" cy="3244665"/>
          </a:xfrm>
          <a:prstGeom prst="roundRect">
            <a:avLst>
              <a:gd name="adj" fmla="val 36902"/>
            </a:avLst>
          </a:prstGeom>
        </p:spPr>
      </p:pic>
      <p:pic>
        <p:nvPicPr>
          <p:cNvPr id="11" name="รูปภาพ 10">
            <a:extLst>
              <a:ext uri="{FF2B5EF4-FFF2-40B4-BE49-F238E27FC236}">
                <a16:creationId xmlns:a16="http://schemas.microsoft.com/office/drawing/2014/main" id="{404B222E-1709-4A13-8126-231A5A98C3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356" y="1335809"/>
            <a:ext cx="3111667" cy="16779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รูปภาพ 11">
            <a:extLst>
              <a:ext uri="{FF2B5EF4-FFF2-40B4-BE49-F238E27FC236}">
                <a16:creationId xmlns:a16="http://schemas.microsoft.com/office/drawing/2014/main" id="{46A9BB4E-E14D-4E51-A36E-81457E43FC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4837" y="3804954"/>
            <a:ext cx="2418101" cy="21505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รูปภาพ 12">
            <a:extLst>
              <a:ext uri="{FF2B5EF4-FFF2-40B4-BE49-F238E27FC236}">
                <a16:creationId xmlns:a16="http://schemas.microsoft.com/office/drawing/2014/main" id="{EE4F2540-9176-43B3-BF62-9B8CBE43E51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9897" y="1442402"/>
            <a:ext cx="1864108" cy="1864108"/>
          </a:xfrm>
          <a:prstGeom prst="roundRect">
            <a:avLst>
              <a:gd name="adj" fmla="val 19765"/>
            </a:avLst>
          </a:prstGeom>
          <a:ln w="38100">
            <a:solidFill>
              <a:srgbClr val="FF0000"/>
            </a:solidFill>
          </a:ln>
        </p:spPr>
      </p:pic>
      <p:sp>
        <p:nvSpPr>
          <p:cNvPr id="16" name="ลูกศร: ขวา 31">
            <a:extLst>
              <a:ext uri="{FF2B5EF4-FFF2-40B4-BE49-F238E27FC236}">
                <a16:creationId xmlns:a16="http://schemas.microsoft.com/office/drawing/2014/main" id="{1D73AF96-5DC2-4D50-BB98-1AB126828B34}"/>
              </a:ext>
            </a:extLst>
          </p:cNvPr>
          <p:cNvSpPr/>
          <p:nvPr/>
        </p:nvSpPr>
        <p:spPr>
          <a:xfrm rot="5400000">
            <a:off x="1865080" y="3136383"/>
            <a:ext cx="674852" cy="585234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7" name="ลูกศร: ขวา 31">
            <a:extLst>
              <a:ext uri="{FF2B5EF4-FFF2-40B4-BE49-F238E27FC236}">
                <a16:creationId xmlns:a16="http://schemas.microsoft.com/office/drawing/2014/main" id="{9FFFC1DD-3631-460D-8607-CAE7E18AB869}"/>
              </a:ext>
            </a:extLst>
          </p:cNvPr>
          <p:cNvSpPr/>
          <p:nvPr/>
        </p:nvSpPr>
        <p:spPr>
          <a:xfrm>
            <a:off x="3653354" y="4847241"/>
            <a:ext cx="3681274" cy="585234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8" name="ลูกศร: ขวา 31">
            <a:extLst>
              <a:ext uri="{FF2B5EF4-FFF2-40B4-BE49-F238E27FC236}">
                <a16:creationId xmlns:a16="http://schemas.microsoft.com/office/drawing/2014/main" id="{8C8875F1-658E-468B-83A5-0B7D98A6E31A}"/>
              </a:ext>
            </a:extLst>
          </p:cNvPr>
          <p:cNvSpPr/>
          <p:nvPr/>
        </p:nvSpPr>
        <p:spPr>
          <a:xfrm rot="16200000">
            <a:off x="9331464" y="3629315"/>
            <a:ext cx="1220973" cy="680321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9" name="สี่เหลี่ยมผืนผ้ามุมมน 1">
            <a:extLst>
              <a:ext uri="{FF2B5EF4-FFF2-40B4-BE49-F238E27FC236}">
                <a16:creationId xmlns:a16="http://schemas.microsoft.com/office/drawing/2014/main" id="{9B36F6F3-C021-49BB-BCA0-59947E804CE4}"/>
              </a:ext>
            </a:extLst>
          </p:cNvPr>
          <p:cNvSpPr/>
          <p:nvPr/>
        </p:nvSpPr>
        <p:spPr>
          <a:xfrm>
            <a:off x="64294" y="3592379"/>
            <a:ext cx="7183529" cy="2712168"/>
          </a:xfrm>
          <a:prstGeom prst="roundRect">
            <a:avLst/>
          </a:prstGeom>
          <a:noFill/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สี่เหลี่ยมผืนผ้า 19">
            <a:extLst>
              <a:ext uri="{FF2B5EF4-FFF2-40B4-BE49-F238E27FC236}">
                <a16:creationId xmlns:a16="http://schemas.microsoft.com/office/drawing/2014/main" id="{12464F84-CB77-4015-8116-0F1B0F35A427}"/>
              </a:ext>
            </a:extLst>
          </p:cNvPr>
          <p:cNvSpPr/>
          <p:nvPr/>
        </p:nvSpPr>
        <p:spPr>
          <a:xfrm>
            <a:off x="2912889" y="203977"/>
            <a:ext cx="636622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h-TH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การพัฒนาบอร์ดวงจรรวมอเนกประสงค์สำหรับการประยุกต์ใช้งานด้านระบบควบคุมอัตโนมัติ และปัญญาประดิษฐ์อัจฉริยะสมัยใหม่ 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nit" pitchFamily="2" charset="-34"/>
              <a:cs typeface="Kanit" pitchFamily="2" charset="-34"/>
            </a:endParaRPr>
          </a:p>
        </p:txBody>
      </p:sp>
      <p:sp>
        <p:nvSpPr>
          <p:cNvPr id="21" name="กล่องข้อความ 20">
            <a:extLst>
              <a:ext uri="{FF2B5EF4-FFF2-40B4-BE49-F238E27FC236}">
                <a16:creationId xmlns:a16="http://schemas.microsoft.com/office/drawing/2014/main" id="{E4FCC3F0-01CB-44BE-8553-D61753918F2E}"/>
              </a:ext>
            </a:extLst>
          </p:cNvPr>
          <p:cNvSpPr txBox="1"/>
          <p:nvPr/>
        </p:nvSpPr>
        <p:spPr>
          <a:xfrm>
            <a:off x="3713009" y="4396332"/>
            <a:ext cx="338653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เป้าหมาย</a:t>
            </a:r>
          </a:p>
          <a:p>
            <a:endParaRPr lang="th-TH" dirty="0">
              <a:solidFill>
                <a:srgbClr val="FFC600"/>
              </a:solidFill>
              <a:latin typeface="Kanit" pitchFamily="2" charset="-34"/>
              <a:cs typeface="Kanit" pitchFamily="2" charset="-34"/>
            </a:endParaRPr>
          </a:p>
          <a:p>
            <a:endParaRPr lang="th-TH" dirty="0">
              <a:solidFill>
                <a:srgbClr val="FFC600"/>
              </a:solidFill>
              <a:latin typeface="Kanit" pitchFamily="2" charset="-34"/>
              <a:cs typeface="Kanit" pitchFamily="2" charset="-3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dirty="0">
                <a:latin typeface="Kanit" pitchFamily="2" charset="-34"/>
                <a:cs typeface="Kanit" pitchFamily="2" charset="-34"/>
              </a:rPr>
              <a:t>เพื่อให้สามารถ</a:t>
            </a:r>
            <a:r>
              <a:rPr lang="th-TH" dirty="0">
                <a:solidFill>
                  <a:srgbClr val="FFC000"/>
                </a:solidFill>
                <a:latin typeface="Kanit" pitchFamily="2" charset="-34"/>
                <a:cs typeface="Kanit" pitchFamily="2" charset="-34"/>
              </a:rPr>
              <a:t>แปลชุดคำสั่ง</a:t>
            </a:r>
            <a:br>
              <a:rPr lang="th-TH" dirty="0">
                <a:solidFill>
                  <a:srgbClr val="FFC000"/>
                </a:solidFill>
                <a:latin typeface="Kanit" pitchFamily="2" charset="-34"/>
                <a:cs typeface="Kanit" pitchFamily="2" charset="-34"/>
              </a:rPr>
            </a:br>
            <a:r>
              <a:rPr lang="th-TH" dirty="0">
                <a:latin typeface="Kanit" pitchFamily="2" charset="-34"/>
                <a:cs typeface="Kanit" pitchFamily="2" charset="-34"/>
              </a:rPr>
              <a:t>ในโปรแกรมและ</a:t>
            </a:r>
            <a:r>
              <a:rPr lang="th-TH" dirty="0">
                <a:solidFill>
                  <a:srgbClr val="FFC000"/>
                </a:solidFill>
                <a:latin typeface="Kanit" pitchFamily="2" charset="-34"/>
                <a:cs typeface="Kanit" pitchFamily="2" charset="-34"/>
              </a:rPr>
              <a:t>บรรจุขึ้น</a:t>
            </a:r>
            <a:r>
              <a:rPr lang="th-TH" dirty="0">
                <a:latin typeface="Kanit" pitchFamily="2" charset="-34"/>
                <a:cs typeface="Kanit" pitchFamily="2" charset="-34"/>
              </a:rPr>
              <a:t>ไปยัง</a:t>
            </a:r>
            <a:br>
              <a:rPr lang="th-TH" dirty="0">
                <a:latin typeface="Kanit" pitchFamily="2" charset="-34"/>
                <a:cs typeface="Kanit" pitchFamily="2" charset="-34"/>
              </a:rPr>
            </a:br>
            <a:r>
              <a:rPr lang="th-TH" dirty="0">
                <a:latin typeface="Kanit" pitchFamily="2" charset="-34"/>
                <a:cs typeface="Kanit" pitchFamily="2" charset="-34"/>
              </a:rPr>
              <a:t>ส่วนต่อประสาน</a:t>
            </a:r>
            <a:endParaRPr lang="th-TH" dirty="0">
              <a:solidFill>
                <a:srgbClr val="FFFF00"/>
              </a:solidFill>
              <a:latin typeface="Kanit" pitchFamily="2" charset="-34"/>
              <a:cs typeface="Kanit" pitchFamily="2" charset="-34"/>
            </a:endParaRPr>
          </a:p>
        </p:txBody>
      </p:sp>
      <p:grpSp>
        <p:nvGrpSpPr>
          <p:cNvPr id="4" name="กลุ่ม 3">
            <a:extLst>
              <a:ext uri="{FF2B5EF4-FFF2-40B4-BE49-F238E27FC236}">
                <a16:creationId xmlns:a16="http://schemas.microsoft.com/office/drawing/2014/main" id="{A802C05D-BFDD-43A6-A71B-8D6D522A2D62}"/>
              </a:ext>
            </a:extLst>
          </p:cNvPr>
          <p:cNvGrpSpPr/>
          <p:nvPr/>
        </p:nvGrpSpPr>
        <p:grpSpPr>
          <a:xfrm>
            <a:off x="7452570" y="4765871"/>
            <a:ext cx="4298440" cy="1299453"/>
            <a:chOff x="7819974" y="4663544"/>
            <a:chExt cx="4298440" cy="1299453"/>
          </a:xfrm>
        </p:grpSpPr>
        <p:pic>
          <p:nvPicPr>
            <p:cNvPr id="15" name="รูปภาพ 14">
              <a:extLst>
                <a:ext uri="{FF2B5EF4-FFF2-40B4-BE49-F238E27FC236}">
                  <a16:creationId xmlns:a16="http://schemas.microsoft.com/office/drawing/2014/main" id="{F2BF8810-3A56-4DAC-91A0-CCAB2799F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983841" y="4830708"/>
              <a:ext cx="3916221" cy="82261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3" name="สี่เหลี่ยมผืนผ้า: มุมมน 2">
              <a:extLst>
                <a:ext uri="{FF2B5EF4-FFF2-40B4-BE49-F238E27FC236}">
                  <a16:creationId xmlns:a16="http://schemas.microsoft.com/office/drawing/2014/main" id="{5D16CB1F-FAD0-47E0-8E1A-B3961CAD3E74}"/>
                </a:ext>
              </a:extLst>
            </p:cNvPr>
            <p:cNvSpPr/>
            <p:nvPr/>
          </p:nvSpPr>
          <p:spPr>
            <a:xfrm>
              <a:off x="7819974" y="4663544"/>
              <a:ext cx="4298440" cy="1299453"/>
            </a:xfrm>
            <a:prstGeom prst="roundRect">
              <a:avLst>
                <a:gd name="adj" fmla="val 16233"/>
              </a:avLst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</p:spTree>
    <p:extLst>
      <p:ext uri="{BB962C8B-B14F-4D97-AF65-F5344CB8AC3E}">
        <p14:creationId xmlns:p14="http://schemas.microsoft.com/office/powerpoint/2010/main" val="3580058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ลูกศร: รูปห้าเหลี่ยม 5">
            <a:extLst>
              <a:ext uri="{FF2B5EF4-FFF2-40B4-BE49-F238E27FC236}">
                <a16:creationId xmlns:a16="http://schemas.microsoft.com/office/drawing/2014/main" id="{E55B99C7-F35A-4D14-BDEA-17B4491D4B2F}"/>
              </a:ext>
            </a:extLst>
          </p:cNvPr>
          <p:cNvSpPr/>
          <p:nvPr/>
        </p:nvSpPr>
        <p:spPr>
          <a:xfrm rot="10800000">
            <a:off x="9797142" y="111968"/>
            <a:ext cx="2528596" cy="727787"/>
          </a:xfrm>
          <a:prstGeom prst="homePlate">
            <a:avLst>
              <a:gd name="adj" fmla="val 57519"/>
            </a:avLst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ลูกศร: รูปห้าเหลี่ยม 6">
            <a:extLst>
              <a:ext uri="{FF2B5EF4-FFF2-40B4-BE49-F238E27FC236}">
                <a16:creationId xmlns:a16="http://schemas.microsoft.com/office/drawing/2014/main" id="{58CB55F4-CFC4-4C66-8FBE-5F66D50993E5}"/>
              </a:ext>
            </a:extLst>
          </p:cNvPr>
          <p:cNvSpPr/>
          <p:nvPr/>
        </p:nvSpPr>
        <p:spPr>
          <a:xfrm rot="10800000">
            <a:off x="9818911" y="167954"/>
            <a:ext cx="2528596" cy="727787"/>
          </a:xfrm>
          <a:prstGeom prst="homePlate">
            <a:avLst>
              <a:gd name="adj" fmla="val 5751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D2080B67-E2D0-40EF-8013-7F7C0A740FC4}"/>
              </a:ext>
            </a:extLst>
          </p:cNvPr>
          <p:cNvSpPr txBox="1"/>
          <p:nvPr/>
        </p:nvSpPr>
        <p:spPr>
          <a:xfrm>
            <a:off x="419877" y="14196"/>
            <a:ext cx="5645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5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4</a:t>
            </a:r>
          </a:p>
        </p:txBody>
      </p:sp>
      <p:sp>
        <p:nvSpPr>
          <p:cNvPr id="9" name="กล่องข้อความ 8">
            <a:extLst>
              <a:ext uri="{FF2B5EF4-FFF2-40B4-BE49-F238E27FC236}">
                <a16:creationId xmlns:a16="http://schemas.microsoft.com/office/drawing/2014/main" id="{97DD0842-3A78-4DED-BC69-641E4EA61F53}"/>
              </a:ext>
            </a:extLst>
          </p:cNvPr>
          <p:cNvSpPr txBox="1"/>
          <p:nvPr/>
        </p:nvSpPr>
        <p:spPr>
          <a:xfrm>
            <a:off x="10328988" y="34718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วัตถุประสงค์</a:t>
            </a:r>
          </a:p>
        </p:txBody>
      </p:sp>
      <p:sp>
        <p:nvSpPr>
          <p:cNvPr id="2" name="สี่เหลี่ยมผืนผ้า 1">
            <a:extLst>
              <a:ext uri="{FF2B5EF4-FFF2-40B4-BE49-F238E27FC236}">
                <a16:creationId xmlns:a16="http://schemas.microsoft.com/office/drawing/2014/main" id="{AA38C77C-847C-4CA0-8A37-777C20B494B1}"/>
              </a:ext>
            </a:extLst>
          </p:cNvPr>
          <p:cNvSpPr/>
          <p:nvPr/>
        </p:nvSpPr>
        <p:spPr>
          <a:xfrm>
            <a:off x="1743949" y="2890391"/>
            <a:ext cx="485902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3200" dirty="0">
                <a:latin typeface="Kanit" pitchFamily="2" charset="-34"/>
                <a:cs typeface="Kanit" pitchFamily="2" charset="-34"/>
              </a:rPr>
              <a:t>เพื่อสร้างการแปลโปรแกรม</a:t>
            </a:r>
            <a:br>
              <a:rPr lang="th-TH" sz="3200" dirty="0">
                <a:latin typeface="Kanit" pitchFamily="2" charset="-34"/>
                <a:cs typeface="Kanit" pitchFamily="2" charset="-34"/>
              </a:rPr>
            </a:br>
            <a:r>
              <a:rPr lang="th-TH" sz="3200" dirty="0">
                <a:solidFill>
                  <a:srgbClr val="FFC600"/>
                </a:solidFill>
                <a:latin typeface="Kanit" pitchFamily="2" charset="-34"/>
                <a:cs typeface="Kanit" pitchFamily="2" charset="-34"/>
              </a:rPr>
              <a:t>ข้ามเครื่อง</a:t>
            </a:r>
            <a:r>
              <a:rPr lang="th-TH" sz="3200" dirty="0">
                <a:latin typeface="Kanit" pitchFamily="2" charset="-34"/>
                <a:cs typeface="Kanit" pitchFamily="2" charset="-34"/>
              </a:rPr>
              <a:t>สำหรับระบบฝังตัว</a:t>
            </a:r>
          </a:p>
        </p:txBody>
      </p:sp>
      <p:pic>
        <p:nvPicPr>
          <p:cNvPr id="1027" name="Picture 3" descr="8bf0247534e4548a1d27e0223ffa062a">
            <a:extLst>
              <a:ext uri="{FF2B5EF4-FFF2-40B4-BE49-F238E27FC236}">
                <a16:creationId xmlns:a16="http://schemas.microsoft.com/office/drawing/2014/main" id="{4CF39DC4-1130-4108-A92F-9A3E57571C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326" y="1601885"/>
            <a:ext cx="3773488" cy="44735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2357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ลูกศร: รูปห้าเหลี่ยม 5">
            <a:extLst>
              <a:ext uri="{FF2B5EF4-FFF2-40B4-BE49-F238E27FC236}">
                <a16:creationId xmlns:a16="http://schemas.microsoft.com/office/drawing/2014/main" id="{E55B99C7-F35A-4D14-BDEA-17B4491D4B2F}"/>
              </a:ext>
            </a:extLst>
          </p:cNvPr>
          <p:cNvSpPr/>
          <p:nvPr/>
        </p:nvSpPr>
        <p:spPr>
          <a:xfrm rot="10800000">
            <a:off x="9797142" y="111968"/>
            <a:ext cx="2528596" cy="727787"/>
          </a:xfrm>
          <a:prstGeom prst="homePlate">
            <a:avLst>
              <a:gd name="adj" fmla="val 57519"/>
            </a:avLst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ลูกศร: รูปห้าเหลี่ยม 6">
            <a:extLst>
              <a:ext uri="{FF2B5EF4-FFF2-40B4-BE49-F238E27FC236}">
                <a16:creationId xmlns:a16="http://schemas.microsoft.com/office/drawing/2014/main" id="{58CB55F4-CFC4-4C66-8FBE-5F66D50993E5}"/>
              </a:ext>
            </a:extLst>
          </p:cNvPr>
          <p:cNvSpPr/>
          <p:nvPr/>
        </p:nvSpPr>
        <p:spPr>
          <a:xfrm rot="10800000">
            <a:off x="9818911" y="167954"/>
            <a:ext cx="2528596" cy="727787"/>
          </a:xfrm>
          <a:prstGeom prst="homePlate">
            <a:avLst>
              <a:gd name="adj" fmla="val 5751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D2080B67-E2D0-40EF-8013-7F7C0A740FC4}"/>
              </a:ext>
            </a:extLst>
          </p:cNvPr>
          <p:cNvSpPr txBox="1"/>
          <p:nvPr/>
        </p:nvSpPr>
        <p:spPr>
          <a:xfrm>
            <a:off x="419877" y="14196"/>
            <a:ext cx="5469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5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5</a:t>
            </a:r>
          </a:p>
        </p:txBody>
      </p:sp>
      <p:sp>
        <p:nvSpPr>
          <p:cNvPr id="9" name="กล่องข้อความ 8">
            <a:extLst>
              <a:ext uri="{FF2B5EF4-FFF2-40B4-BE49-F238E27FC236}">
                <a16:creationId xmlns:a16="http://schemas.microsoft.com/office/drawing/2014/main" id="{97DD0842-3A78-4DED-BC69-641E4EA61F53}"/>
              </a:ext>
            </a:extLst>
          </p:cNvPr>
          <p:cNvSpPr txBox="1"/>
          <p:nvPr/>
        </p:nvSpPr>
        <p:spPr>
          <a:xfrm>
            <a:off x="10291664" y="347181"/>
            <a:ext cx="1693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ขอบเขตงานวิจัย</a:t>
            </a:r>
          </a:p>
        </p:txBody>
      </p:sp>
      <p:sp>
        <p:nvSpPr>
          <p:cNvPr id="2" name="สี่เหลี่ยมผืนผ้า 1">
            <a:extLst>
              <a:ext uri="{FF2B5EF4-FFF2-40B4-BE49-F238E27FC236}">
                <a16:creationId xmlns:a16="http://schemas.microsoft.com/office/drawing/2014/main" id="{DC5E9DDE-36F2-44AF-8B42-445F576BC8FE}"/>
              </a:ext>
            </a:extLst>
          </p:cNvPr>
          <p:cNvSpPr/>
          <p:nvPr/>
        </p:nvSpPr>
        <p:spPr>
          <a:xfrm>
            <a:off x="1265384" y="3013501"/>
            <a:ext cx="291458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2400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สามารถ</a:t>
            </a:r>
            <a:r>
              <a:rPr lang="th-TH" sz="2400" dirty="0">
                <a:solidFill>
                  <a:srgbClr val="FFC000"/>
                </a:solidFill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แปลโปรแกรม</a:t>
            </a:r>
            <a:br>
              <a:rPr lang="th-TH" sz="2400" dirty="0">
                <a:solidFill>
                  <a:srgbClr val="FFC000"/>
                </a:solidFill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</a:br>
            <a:r>
              <a:rPr lang="th-TH" sz="2400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ชุดคำสั่งของโปรแกรม</a:t>
            </a:r>
            <a:endParaRPr lang="th-TH" sz="2400" dirty="0">
              <a:latin typeface="Kanit" pitchFamily="2" charset="-34"/>
              <a:cs typeface="Kanit" pitchFamily="2" charset="-34"/>
            </a:endParaRPr>
          </a:p>
        </p:txBody>
      </p:sp>
      <p:pic>
        <p:nvPicPr>
          <p:cNvPr id="3074" name="Picture 2" descr="1.5. C++ Compiler Operation">
            <a:extLst>
              <a:ext uri="{FF2B5EF4-FFF2-40B4-BE49-F238E27FC236}">
                <a16:creationId xmlns:a16="http://schemas.microsoft.com/office/drawing/2014/main" id="{7FB2D88B-605B-4C54-8BB0-7B0F236676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661" y="1254626"/>
            <a:ext cx="6039307" cy="4348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86757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ลูกศร: รูปห้าเหลี่ยม 5">
            <a:extLst>
              <a:ext uri="{FF2B5EF4-FFF2-40B4-BE49-F238E27FC236}">
                <a16:creationId xmlns:a16="http://schemas.microsoft.com/office/drawing/2014/main" id="{E55B99C7-F35A-4D14-BDEA-17B4491D4B2F}"/>
              </a:ext>
            </a:extLst>
          </p:cNvPr>
          <p:cNvSpPr/>
          <p:nvPr/>
        </p:nvSpPr>
        <p:spPr>
          <a:xfrm rot="10800000">
            <a:off x="9797142" y="111968"/>
            <a:ext cx="2528596" cy="727787"/>
          </a:xfrm>
          <a:prstGeom prst="homePlate">
            <a:avLst>
              <a:gd name="adj" fmla="val 57519"/>
            </a:avLst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ลูกศร: รูปห้าเหลี่ยม 6">
            <a:extLst>
              <a:ext uri="{FF2B5EF4-FFF2-40B4-BE49-F238E27FC236}">
                <a16:creationId xmlns:a16="http://schemas.microsoft.com/office/drawing/2014/main" id="{58CB55F4-CFC4-4C66-8FBE-5F66D50993E5}"/>
              </a:ext>
            </a:extLst>
          </p:cNvPr>
          <p:cNvSpPr/>
          <p:nvPr/>
        </p:nvSpPr>
        <p:spPr>
          <a:xfrm rot="10800000">
            <a:off x="9818911" y="167954"/>
            <a:ext cx="2528596" cy="727787"/>
          </a:xfrm>
          <a:prstGeom prst="homePlate">
            <a:avLst>
              <a:gd name="adj" fmla="val 5751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D2080B67-E2D0-40EF-8013-7F7C0A740FC4}"/>
              </a:ext>
            </a:extLst>
          </p:cNvPr>
          <p:cNvSpPr txBox="1"/>
          <p:nvPr/>
        </p:nvSpPr>
        <p:spPr>
          <a:xfrm>
            <a:off x="419877" y="14196"/>
            <a:ext cx="5918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5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6</a:t>
            </a:r>
          </a:p>
        </p:txBody>
      </p:sp>
      <p:sp>
        <p:nvSpPr>
          <p:cNvPr id="2" name="สี่เหลี่ยมผืนผ้า 1">
            <a:extLst>
              <a:ext uri="{FF2B5EF4-FFF2-40B4-BE49-F238E27FC236}">
                <a16:creationId xmlns:a16="http://schemas.microsoft.com/office/drawing/2014/main" id="{5ED5C460-6B93-492A-967A-2AFE188B477B}"/>
              </a:ext>
            </a:extLst>
          </p:cNvPr>
          <p:cNvSpPr/>
          <p:nvPr/>
        </p:nvSpPr>
        <p:spPr>
          <a:xfrm>
            <a:off x="1884682" y="4400619"/>
            <a:ext cx="51009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h-TH" sz="2400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สามารถ</a:t>
            </a:r>
            <a:r>
              <a:rPr lang="th-TH" sz="2400" dirty="0">
                <a:solidFill>
                  <a:srgbClr val="FFC000"/>
                </a:solidFill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บรรจุขึ้น</a:t>
            </a:r>
            <a:r>
              <a:rPr lang="th-TH" sz="2400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ไปยังส่วนต่อประสาน </a:t>
            </a:r>
            <a:endParaRPr lang="th-TH" sz="2400" dirty="0">
              <a:latin typeface="Kanit" pitchFamily="2" charset="-34"/>
              <a:cs typeface="Kanit" pitchFamily="2" charset="-34"/>
            </a:endParaRPr>
          </a:p>
        </p:txBody>
      </p:sp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9FB5AF41-4A3B-4FC2-BBD7-D27CCB3365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5149" y="3202486"/>
            <a:ext cx="3319597" cy="3319597"/>
          </a:xfrm>
          <a:prstGeom prst="roundRect">
            <a:avLst>
              <a:gd name="adj" fmla="val 19765"/>
            </a:avLst>
          </a:prstGeom>
          <a:ln w="38100">
            <a:noFill/>
          </a:ln>
        </p:spPr>
      </p:pic>
      <p:sp>
        <p:nvSpPr>
          <p:cNvPr id="11" name="ลูกศร: ขวา 31">
            <a:extLst>
              <a:ext uri="{FF2B5EF4-FFF2-40B4-BE49-F238E27FC236}">
                <a16:creationId xmlns:a16="http://schemas.microsoft.com/office/drawing/2014/main" id="{33EABC37-0D41-4A6E-A224-842FB1D70413}"/>
              </a:ext>
            </a:extLst>
          </p:cNvPr>
          <p:cNvSpPr/>
          <p:nvPr/>
        </p:nvSpPr>
        <p:spPr>
          <a:xfrm rot="2205134">
            <a:off x="7798472" y="2978060"/>
            <a:ext cx="2017401" cy="680321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4100" name="Picture 4" descr="Upload Your First Sketch | Ladyada's Learn Arduino - Lesson #1 | Adafruit  Learning System">
            <a:extLst>
              <a:ext uri="{FF2B5EF4-FFF2-40B4-BE49-F238E27FC236}">
                <a16:creationId xmlns:a16="http://schemas.microsoft.com/office/drawing/2014/main" id="{F068A438-DBA2-4320-8EB3-38CC58896C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286"/>
          <a:stretch/>
        </p:blipFill>
        <p:spPr bwMode="auto">
          <a:xfrm>
            <a:off x="419877" y="1669013"/>
            <a:ext cx="7265888" cy="15334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กล่องข้อความ 14">
            <a:extLst>
              <a:ext uri="{FF2B5EF4-FFF2-40B4-BE49-F238E27FC236}">
                <a16:creationId xmlns:a16="http://schemas.microsoft.com/office/drawing/2014/main" id="{E547C012-717E-47A7-97AC-CBF67DB2686C}"/>
              </a:ext>
            </a:extLst>
          </p:cNvPr>
          <p:cNvSpPr txBox="1"/>
          <p:nvPr/>
        </p:nvSpPr>
        <p:spPr>
          <a:xfrm>
            <a:off x="10254947" y="347181"/>
            <a:ext cx="1693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ขอบเขตงานวิจัย</a:t>
            </a:r>
          </a:p>
        </p:txBody>
      </p:sp>
    </p:spTree>
    <p:extLst>
      <p:ext uri="{BB962C8B-B14F-4D97-AF65-F5344CB8AC3E}">
        <p14:creationId xmlns:p14="http://schemas.microsoft.com/office/powerpoint/2010/main" val="1454754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ลูกศร: รูปห้าเหลี่ยม 5">
            <a:extLst>
              <a:ext uri="{FF2B5EF4-FFF2-40B4-BE49-F238E27FC236}">
                <a16:creationId xmlns:a16="http://schemas.microsoft.com/office/drawing/2014/main" id="{E55B99C7-F35A-4D14-BDEA-17B4491D4B2F}"/>
              </a:ext>
            </a:extLst>
          </p:cNvPr>
          <p:cNvSpPr/>
          <p:nvPr/>
        </p:nvSpPr>
        <p:spPr>
          <a:xfrm rot="10800000">
            <a:off x="8512631" y="111967"/>
            <a:ext cx="3813107" cy="727787"/>
          </a:xfrm>
          <a:prstGeom prst="homePlate">
            <a:avLst>
              <a:gd name="adj" fmla="val 57519"/>
            </a:avLst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ลูกศร: รูปห้าเหลี่ยม 6">
            <a:extLst>
              <a:ext uri="{FF2B5EF4-FFF2-40B4-BE49-F238E27FC236}">
                <a16:creationId xmlns:a16="http://schemas.microsoft.com/office/drawing/2014/main" id="{58CB55F4-CFC4-4C66-8FBE-5F66D50993E5}"/>
              </a:ext>
            </a:extLst>
          </p:cNvPr>
          <p:cNvSpPr/>
          <p:nvPr/>
        </p:nvSpPr>
        <p:spPr>
          <a:xfrm rot="10800000">
            <a:off x="8534400" y="167953"/>
            <a:ext cx="3813107" cy="727787"/>
          </a:xfrm>
          <a:prstGeom prst="homePlate">
            <a:avLst>
              <a:gd name="adj" fmla="val 5751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D2080B67-E2D0-40EF-8013-7F7C0A740FC4}"/>
              </a:ext>
            </a:extLst>
          </p:cNvPr>
          <p:cNvSpPr txBox="1"/>
          <p:nvPr/>
        </p:nvSpPr>
        <p:spPr>
          <a:xfrm>
            <a:off x="419877" y="14196"/>
            <a:ext cx="529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5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7</a:t>
            </a:r>
          </a:p>
        </p:txBody>
      </p:sp>
      <p:sp>
        <p:nvSpPr>
          <p:cNvPr id="9" name="กล่องข้อความ 8">
            <a:extLst>
              <a:ext uri="{FF2B5EF4-FFF2-40B4-BE49-F238E27FC236}">
                <a16:creationId xmlns:a16="http://schemas.microsoft.com/office/drawing/2014/main" id="{97DD0842-3A78-4DED-BC69-641E4EA61F53}"/>
              </a:ext>
            </a:extLst>
          </p:cNvPr>
          <p:cNvSpPr txBox="1"/>
          <p:nvPr/>
        </p:nvSpPr>
        <p:spPr>
          <a:xfrm>
            <a:off x="9166938" y="347180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ทฤษฎีและหลักการที่เกี่ยวข้อง</a:t>
            </a:r>
          </a:p>
        </p:txBody>
      </p:sp>
      <p:sp>
        <p:nvSpPr>
          <p:cNvPr id="2" name="Rectangle 8">
            <a:extLst>
              <a:ext uri="{FF2B5EF4-FFF2-40B4-BE49-F238E27FC236}">
                <a16:creationId xmlns:a16="http://schemas.microsoft.com/office/drawing/2014/main" id="{B160AA52-6DC9-4E60-8D4C-9BE0E593B8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4450" y="3211219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th-TH"/>
          </a:p>
        </p:txBody>
      </p:sp>
      <p:pic>
        <p:nvPicPr>
          <p:cNvPr id="6151" name="Picture 7">
            <a:extLst>
              <a:ext uri="{FF2B5EF4-FFF2-40B4-BE49-F238E27FC236}">
                <a16:creationId xmlns:a16="http://schemas.microsoft.com/office/drawing/2014/main" id="{A6BD9FD9-B8E1-4368-875A-6070B7ED97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072" y="167952"/>
            <a:ext cx="1348834" cy="159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2F2A7659-87EC-4A87-A878-00A0056E7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743" y="2088879"/>
            <a:ext cx="9798514" cy="37305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154" name="Picture 10" descr="12 Linux GNU Binary Utilities Binutils Commands with Examples (as, ld, ar,  nm, objcopy, objdump, size, strings, strip, c++flint, addr2line, readelf  Command Examples)">
            <a:extLst>
              <a:ext uri="{FF2B5EF4-FFF2-40B4-BE49-F238E27FC236}">
                <a16:creationId xmlns:a16="http://schemas.microsoft.com/office/drawing/2014/main" id="{B10323A5-55D6-4263-9765-2A65EEE4B2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556" y="167952"/>
            <a:ext cx="1495425" cy="1681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สี่เหลี่ยมผืนผ้า 4">
            <a:extLst>
              <a:ext uri="{FF2B5EF4-FFF2-40B4-BE49-F238E27FC236}">
                <a16:creationId xmlns:a16="http://schemas.microsoft.com/office/drawing/2014/main" id="{04577CD5-51A1-4224-880D-F8472B5A4931}"/>
              </a:ext>
            </a:extLst>
          </p:cNvPr>
          <p:cNvSpPr/>
          <p:nvPr/>
        </p:nvSpPr>
        <p:spPr>
          <a:xfrm>
            <a:off x="6369421" y="6148761"/>
            <a:ext cx="53078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ที่มา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: https://www.youtube.com/watch?v=V-K9tzRqCqM</a:t>
            </a:r>
            <a:endParaRPr lang="th-TH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nit" pitchFamily="2" charset="-34"/>
              <a:cs typeface="Kanit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40577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D2080B67-E2D0-40EF-8013-7F7C0A740FC4}"/>
              </a:ext>
            </a:extLst>
          </p:cNvPr>
          <p:cNvSpPr txBox="1"/>
          <p:nvPr/>
        </p:nvSpPr>
        <p:spPr>
          <a:xfrm>
            <a:off x="419877" y="14196"/>
            <a:ext cx="6078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5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8</a:t>
            </a:r>
          </a:p>
        </p:txBody>
      </p:sp>
      <p:sp>
        <p:nvSpPr>
          <p:cNvPr id="10" name="ลูกศร: รูปห้าเหลี่ยม 9">
            <a:extLst>
              <a:ext uri="{FF2B5EF4-FFF2-40B4-BE49-F238E27FC236}">
                <a16:creationId xmlns:a16="http://schemas.microsoft.com/office/drawing/2014/main" id="{15E21FC2-6BBE-451A-BB90-6485E88C83C2}"/>
              </a:ext>
            </a:extLst>
          </p:cNvPr>
          <p:cNvSpPr/>
          <p:nvPr/>
        </p:nvSpPr>
        <p:spPr>
          <a:xfrm rot="10800000">
            <a:off x="8512631" y="111967"/>
            <a:ext cx="3813107" cy="727787"/>
          </a:xfrm>
          <a:prstGeom prst="homePlate">
            <a:avLst>
              <a:gd name="adj" fmla="val 57519"/>
            </a:avLst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1" name="ลูกศร: รูปห้าเหลี่ยม 10">
            <a:extLst>
              <a:ext uri="{FF2B5EF4-FFF2-40B4-BE49-F238E27FC236}">
                <a16:creationId xmlns:a16="http://schemas.microsoft.com/office/drawing/2014/main" id="{60534247-8195-4D7C-B47E-F64158CA8056}"/>
              </a:ext>
            </a:extLst>
          </p:cNvPr>
          <p:cNvSpPr/>
          <p:nvPr/>
        </p:nvSpPr>
        <p:spPr>
          <a:xfrm rot="10800000">
            <a:off x="8534400" y="167953"/>
            <a:ext cx="3813107" cy="727787"/>
          </a:xfrm>
          <a:prstGeom prst="homePlate">
            <a:avLst>
              <a:gd name="adj" fmla="val 5751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2" name="กล่องข้อความ 11">
            <a:extLst>
              <a:ext uri="{FF2B5EF4-FFF2-40B4-BE49-F238E27FC236}">
                <a16:creationId xmlns:a16="http://schemas.microsoft.com/office/drawing/2014/main" id="{373FA832-A5CA-4CCB-A1E2-E4734E4BC6BD}"/>
              </a:ext>
            </a:extLst>
          </p:cNvPr>
          <p:cNvSpPr txBox="1"/>
          <p:nvPr/>
        </p:nvSpPr>
        <p:spPr>
          <a:xfrm>
            <a:off x="9166938" y="347180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ทฤษฎีและหลักการที่เกี่ยวข้อง</a:t>
            </a:r>
          </a:p>
        </p:txBody>
      </p:sp>
      <p:grpSp>
        <p:nvGrpSpPr>
          <p:cNvPr id="15" name="กลุ่ม 14">
            <a:extLst>
              <a:ext uri="{FF2B5EF4-FFF2-40B4-BE49-F238E27FC236}">
                <a16:creationId xmlns:a16="http://schemas.microsoft.com/office/drawing/2014/main" id="{36D3EF1B-7CCD-46C3-A798-25CA55260759}"/>
              </a:ext>
            </a:extLst>
          </p:cNvPr>
          <p:cNvGrpSpPr/>
          <p:nvPr/>
        </p:nvGrpSpPr>
        <p:grpSpPr>
          <a:xfrm>
            <a:off x="934430" y="2453957"/>
            <a:ext cx="10858111" cy="3692975"/>
            <a:chOff x="581673" y="727792"/>
            <a:chExt cx="10858111" cy="3692975"/>
          </a:xfrm>
        </p:grpSpPr>
        <p:pic>
          <p:nvPicPr>
            <p:cNvPr id="7170" name="Picture 2" descr="Format Intel HEX | flx.cat">
              <a:extLst>
                <a:ext uri="{FF2B5EF4-FFF2-40B4-BE49-F238E27FC236}">
                  <a16:creationId xmlns:a16="http://schemas.microsoft.com/office/drawing/2014/main" id="{42980599-5528-4F2E-8CB1-0C3E52609C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1673" y="1573893"/>
              <a:ext cx="3032125" cy="228282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171" name="Picture 3" descr="ESP32 DevKit ESP32-WROOM GPIO Pinout | Circuits4you.com">
              <a:extLst>
                <a:ext uri="{FF2B5EF4-FFF2-40B4-BE49-F238E27FC236}">
                  <a16:creationId xmlns:a16="http://schemas.microsoft.com/office/drawing/2014/main" id="{4A184327-5208-42DC-9670-7F3B97CAD9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61509" y="1488167"/>
              <a:ext cx="3978275" cy="2454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4" name="กลุ่ม 13">
              <a:extLst>
                <a:ext uri="{FF2B5EF4-FFF2-40B4-BE49-F238E27FC236}">
                  <a16:creationId xmlns:a16="http://schemas.microsoft.com/office/drawing/2014/main" id="{FDE76BFC-4EAD-4D35-84CE-AA63FA7A50F6}"/>
                </a:ext>
              </a:extLst>
            </p:cNvPr>
            <p:cNvGrpSpPr/>
            <p:nvPr/>
          </p:nvGrpSpPr>
          <p:grpSpPr>
            <a:xfrm>
              <a:off x="3672117" y="727792"/>
              <a:ext cx="3692975" cy="3692975"/>
              <a:chOff x="3672117" y="727792"/>
              <a:chExt cx="3692975" cy="3692975"/>
            </a:xfrm>
          </p:grpSpPr>
          <p:pic>
            <p:nvPicPr>
              <p:cNvPr id="7175" name="Picture 7" descr="Picture testing | Page 3 | www.trek-lite.com">
                <a:extLst>
                  <a:ext uri="{FF2B5EF4-FFF2-40B4-BE49-F238E27FC236}">
                    <a16:creationId xmlns:a16="http://schemas.microsoft.com/office/drawing/2014/main" id="{E786CC04-2C22-4086-BFB0-C998907CEE3F}"/>
                  </a:ext>
                </a:extLst>
              </p:cNvPr>
              <p:cNvPicPr>
                <a:picLocks noChangeAspect="1" noChangeArrowheads="1" noCrop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72117" y="727792"/>
                <a:ext cx="3692975" cy="369297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" name="สี่เหลี่ยมผืนผ้า: มุมมนด้านทแยง 1">
                <a:extLst>
                  <a:ext uri="{FF2B5EF4-FFF2-40B4-BE49-F238E27FC236}">
                    <a16:creationId xmlns:a16="http://schemas.microsoft.com/office/drawing/2014/main" id="{B6FF45EA-0D94-48CB-8751-949C486AC3CC}"/>
                  </a:ext>
                </a:extLst>
              </p:cNvPr>
              <p:cNvSpPr/>
              <p:nvPr/>
            </p:nvSpPr>
            <p:spPr>
              <a:xfrm>
                <a:off x="4096139" y="839755"/>
                <a:ext cx="3032125" cy="1940767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/>
              </a:p>
            </p:txBody>
          </p:sp>
          <p:sp>
            <p:nvSpPr>
              <p:cNvPr id="5" name="ลูกศร: ขวา 4">
                <a:extLst>
                  <a:ext uri="{FF2B5EF4-FFF2-40B4-BE49-F238E27FC236}">
                    <a16:creationId xmlns:a16="http://schemas.microsoft.com/office/drawing/2014/main" id="{DB635673-787C-4E9F-8AA2-2DDE54F919C5}"/>
                  </a:ext>
                </a:extLst>
              </p:cNvPr>
              <p:cNvSpPr/>
              <p:nvPr/>
            </p:nvSpPr>
            <p:spPr>
              <a:xfrm>
                <a:off x="4673211" y="1810137"/>
                <a:ext cx="1877980" cy="709127"/>
              </a:xfrm>
              <a:prstGeom prst="rightArrow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/>
              </a:p>
            </p:txBody>
          </p:sp>
        </p:grpSp>
      </p:grpSp>
      <p:sp>
        <p:nvSpPr>
          <p:cNvPr id="16" name="กล่องข้อความ 15">
            <a:extLst>
              <a:ext uri="{FF2B5EF4-FFF2-40B4-BE49-F238E27FC236}">
                <a16:creationId xmlns:a16="http://schemas.microsoft.com/office/drawing/2014/main" id="{CF9FD557-5959-45AD-BDB4-95ECE7BB6D33}"/>
              </a:ext>
            </a:extLst>
          </p:cNvPr>
          <p:cNvSpPr txBox="1"/>
          <p:nvPr/>
        </p:nvSpPr>
        <p:spPr>
          <a:xfrm>
            <a:off x="3385744" y="937526"/>
            <a:ext cx="497123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Upload</a:t>
            </a:r>
            <a:endParaRPr lang="th-TH" sz="11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nit" pitchFamily="2" charset="-34"/>
              <a:cs typeface="Kanit" pitchFamily="2" charset="-34"/>
            </a:endParaRPr>
          </a:p>
        </p:txBody>
      </p:sp>
      <p:sp>
        <p:nvSpPr>
          <p:cNvPr id="24" name="กล่องข้อความ 23">
            <a:extLst>
              <a:ext uri="{FF2B5EF4-FFF2-40B4-BE49-F238E27FC236}">
                <a16:creationId xmlns:a16="http://schemas.microsoft.com/office/drawing/2014/main" id="{8A9D445B-EE2E-4E31-8478-E7EBBDAB5E60}"/>
              </a:ext>
            </a:extLst>
          </p:cNvPr>
          <p:cNvSpPr txBox="1"/>
          <p:nvPr/>
        </p:nvSpPr>
        <p:spPr>
          <a:xfrm>
            <a:off x="3479341" y="895741"/>
            <a:ext cx="497123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Upload</a:t>
            </a:r>
            <a:endParaRPr lang="th-TH" sz="115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nit" pitchFamily="2" charset="-34"/>
              <a:cs typeface="Kanit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028402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ลูกศร: รูปห้าเหลี่ยม 5">
            <a:extLst>
              <a:ext uri="{FF2B5EF4-FFF2-40B4-BE49-F238E27FC236}">
                <a16:creationId xmlns:a16="http://schemas.microsoft.com/office/drawing/2014/main" id="{E55B99C7-F35A-4D14-BDEA-17B4491D4B2F}"/>
              </a:ext>
            </a:extLst>
          </p:cNvPr>
          <p:cNvSpPr/>
          <p:nvPr/>
        </p:nvSpPr>
        <p:spPr>
          <a:xfrm rot="10800000">
            <a:off x="8198500" y="111967"/>
            <a:ext cx="4127238" cy="727787"/>
          </a:xfrm>
          <a:prstGeom prst="homePlate">
            <a:avLst>
              <a:gd name="adj" fmla="val 57519"/>
            </a:avLst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ลูกศร: รูปห้าเหลี่ยม 6">
            <a:extLst>
              <a:ext uri="{FF2B5EF4-FFF2-40B4-BE49-F238E27FC236}">
                <a16:creationId xmlns:a16="http://schemas.microsoft.com/office/drawing/2014/main" id="{58CB55F4-CFC4-4C66-8FBE-5F66D50993E5}"/>
              </a:ext>
            </a:extLst>
          </p:cNvPr>
          <p:cNvSpPr/>
          <p:nvPr/>
        </p:nvSpPr>
        <p:spPr>
          <a:xfrm rot="10800000">
            <a:off x="8220269" y="167953"/>
            <a:ext cx="4127238" cy="727787"/>
          </a:xfrm>
          <a:prstGeom prst="homePlate">
            <a:avLst>
              <a:gd name="adj" fmla="val 5751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D2080B67-E2D0-40EF-8013-7F7C0A740FC4}"/>
              </a:ext>
            </a:extLst>
          </p:cNvPr>
          <p:cNvSpPr txBox="1"/>
          <p:nvPr/>
        </p:nvSpPr>
        <p:spPr>
          <a:xfrm>
            <a:off x="419877" y="14196"/>
            <a:ext cx="5918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5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9</a:t>
            </a:r>
          </a:p>
        </p:txBody>
      </p:sp>
      <p:sp>
        <p:nvSpPr>
          <p:cNvPr id="9" name="กล่องข้อความ 8">
            <a:extLst>
              <a:ext uri="{FF2B5EF4-FFF2-40B4-BE49-F238E27FC236}">
                <a16:creationId xmlns:a16="http://schemas.microsoft.com/office/drawing/2014/main" id="{97DD0842-3A78-4DED-BC69-641E4EA61F53}"/>
              </a:ext>
            </a:extLst>
          </p:cNvPr>
          <p:cNvSpPr txBox="1"/>
          <p:nvPr/>
        </p:nvSpPr>
        <p:spPr>
          <a:xfrm>
            <a:off x="8453535" y="347181"/>
            <a:ext cx="3502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nit" pitchFamily="2" charset="-34"/>
                <a:cs typeface="Kanit" pitchFamily="2" charset="-34"/>
              </a:rPr>
              <a:t>วิธีดำเนินการ และแผนการดำเนินการ</a:t>
            </a: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6DFF1753-0D71-4E4A-B32F-D51D70B96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244" y="1562295"/>
            <a:ext cx="5684997" cy="28510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สี่เหลี่ยมผืนผ้า 1">
            <a:extLst>
              <a:ext uri="{FF2B5EF4-FFF2-40B4-BE49-F238E27FC236}">
                <a16:creationId xmlns:a16="http://schemas.microsoft.com/office/drawing/2014/main" id="{08DE5E79-4906-494E-8C8C-0998835BC026}"/>
              </a:ext>
            </a:extLst>
          </p:cNvPr>
          <p:cNvSpPr/>
          <p:nvPr/>
        </p:nvSpPr>
        <p:spPr>
          <a:xfrm>
            <a:off x="6345609" y="1268046"/>
            <a:ext cx="532698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0"/>
              </a:spcAft>
              <a:buAutoNum type="arabicPeriod"/>
              <a:tabLst>
                <a:tab pos="180340" algn="l"/>
              </a:tabLst>
            </a:pPr>
            <a: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เสนอหัวข้อโครงงาน</a:t>
            </a:r>
          </a:p>
          <a:p>
            <a:pPr marL="342900" indent="-342900">
              <a:spcAft>
                <a:spcPts val="0"/>
              </a:spcAft>
              <a:buAutoNum type="arabicPeriod"/>
              <a:tabLst>
                <a:tab pos="180340" algn="l"/>
              </a:tabLst>
            </a:pPr>
            <a: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ศึกษาค้นคว้าหาข้อมูลที่เกี่ยวข้องกับโครงการ</a:t>
            </a:r>
            <a:b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</a:br>
            <a: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และการทำงานของระบบการเชื่อมต่อรูปแบบต่าง ๆ</a:t>
            </a:r>
          </a:p>
          <a:p>
            <a:pPr marL="342900" indent="-342900">
              <a:spcAft>
                <a:spcPts val="0"/>
              </a:spcAft>
              <a:buAutoNum type="arabicPeriod"/>
              <a:tabLst>
                <a:tab pos="180340" algn="l"/>
              </a:tabLst>
            </a:pPr>
            <a: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จัดทำแบบภาพรวมของการแปลโปรแกรม</a:t>
            </a:r>
            <a:b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</a:br>
            <a: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ข้ามเครื่องสำหรับระบบฝังตัว</a:t>
            </a:r>
          </a:p>
          <a:p>
            <a:pPr marL="342900" indent="-342900">
              <a:spcAft>
                <a:spcPts val="0"/>
              </a:spcAft>
              <a:buAutoNum type="arabicPeriod"/>
              <a:tabLst>
                <a:tab pos="180340" algn="l"/>
              </a:tabLst>
            </a:pPr>
            <a: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นำเสนอรายงานความก้าวหน้าเป็นระยะแก่อาจารย์ที่ปรึกษาโครงการ</a:t>
            </a:r>
          </a:p>
          <a:p>
            <a:pPr marL="342900" indent="-342900">
              <a:spcAft>
                <a:spcPts val="0"/>
              </a:spcAft>
              <a:buAutoNum type="arabicPeriod"/>
              <a:tabLst>
                <a:tab pos="180340" algn="l"/>
              </a:tabLst>
            </a:pPr>
            <a: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จัดทำการแปลโปรแกรมข้ามเครื่องสำหรับระบบฝังตัว</a:t>
            </a:r>
          </a:p>
          <a:p>
            <a:pPr marL="342900" indent="-342900">
              <a:spcAft>
                <a:spcPts val="0"/>
              </a:spcAft>
              <a:buAutoNum type="arabicPeriod"/>
              <a:tabLst>
                <a:tab pos="180340" algn="l"/>
              </a:tabLst>
            </a:pPr>
            <a: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ทดสอบและปรับปรุงแก้ไขข้อผิดพลาดของ</a:t>
            </a:r>
            <a:b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</a:br>
            <a: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การแปลโปรแกรมข้ามเครื่องสำหรับระบบฝังตัว</a:t>
            </a:r>
          </a:p>
          <a:p>
            <a:pPr marL="342900" indent="-342900">
              <a:spcAft>
                <a:spcPts val="0"/>
              </a:spcAft>
              <a:buAutoNum type="arabicPeriod"/>
              <a:tabLst>
                <a:tab pos="180340" algn="l"/>
              </a:tabLst>
            </a:pPr>
            <a: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จัดทำเอกสารของการแปลโปรแกรม</a:t>
            </a:r>
            <a:b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</a:br>
            <a: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ข้ามเครื่องสำหรับระบบฝังตัว</a:t>
            </a:r>
          </a:p>
          <a:p>
            <a:pPr marL="342900" indent="-342900">
              <a:spcAft>
                <a:spcPts val="0"/>
              </a:spcAft>
              <a:buAutoNum type="arabicPeriod"/>
              <a:tabLst>
                <a:tab pos="180340" algn="l"/>
              </a:tabLst>
            </a:pPr>
            <a: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สอบหัวข้อโครงการ</a:t>
            </a:r>
          </a:p>
          <a:p>
            <a:pPr marL="342900" indent="-342900">
              <a:spcAft>
                <a:spcPts val="0"/>
              </a:spcAft>
              <a:buAutoNum type="arabicPeriod"/>
              <a:tabLst>
                <a:tab pos="180340" algn="l"/>
              </a:tabLst>
            </a:pPr>
            <a:r>
              <a:rPr lang="th-TH" dirty="0">
                <a:latin typeface="Kanit" pitchFamily="2" charset="-34"/>
                <a:ea typeface="Cordia New" panose="020B0304020202020204" pitchFamily="34" charset="-34"/>
                <a:cs typeface="Kanit" pitchFamily="2" charset="-34"/>
              </a:rPr>
              <a:t>ส่งปริญญานิพนธ์</a:t>
            </a:r>
            <a:endParaRPr lang="en-US" dirty="0">
              <a:latin typeface="Kanit" pitchFamily="2" charset="-34"/>
              <a:ea typeface="Cordia New" panose="020B0304020202020204" pitchFamily="34" charset="-34"/>
              <a:cs typeface="Kanit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107967447"/>
      </p:ext>
    </p:extLst>
  </p:cSld>
  <p:clrMapOvr>
    <a:masterClrMapping/>
  </p:clrMapOvr>
</p:sld>
</file>

<file path=ppt/theme/theme1.xml><?xml version="1.0" encoding="utf-8"?>
<a:theme xmlns:a="http://schemas.openxmlformats.org/drawingml/2006/main" name="ธีมของ Office">
  <a:themeElements>
    <a:clrScheme name="ธีมของ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ธีมของ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ธีมของ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2140</TotalTime>
  <Words>281</Words>
  <Application>Microsoft Office PowerPoint</Application>
  <PresentationFormat>แบบจอกว้าง</PresentationFormat>
  <Paragraphs>48</Paragraphs>
  <Slides>11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6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11</vt:i4>
      </vt:variant>
    </vt:vector>
  </HeadingPairs>
  <TitlesOfParts>
    <vt:vector size="18" baseType="lpstr">
      <vt:lpstr>Calibri</vt:lpstr>
      <vt:lpstr>Arial</vt:lpstr>
      <vt:lpstr>Angsana New</vt:lpstr>
      <vt:lpstr>Calibri Light</vt:lpstr>
      <vt:lpstr>Cordia New</vt:lpstr>
      <vt:lpstr>Kanit</vt:lpstr>
      <vt:lpstr>ธีมของ Office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ชานน หลีนายน้ำ</dc:creator>
  <cp:lastModifiedBy>ชานน หลีนายน้ำ</cp:lastModifiedBy>
  <cp:revision>29</cp:revision>
  <dcterms:created xsi:type="dcterms:W3CDTF">2022-03-16T15:23:28Z</dcterms:created>
  <dcterms:modified xsi:type="dcterms:W3CDTF">2022-03-18T12:44:14Z</dcterms:modified>
</cp:coreProperties>
</file>

<file path=docProps/thumbnail.jpeg>
</file>